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69" r:id="rId6"/>
    <p:sldId id="280" r:id="rId7"/>
    <p:sldId id="273" r:id="rId8"/>
    <p:sldId id="321" r:id="rId9"/>
    <p:sldId id="316" r:id="rId10"/>
    <p:sldId id="317" r:id="rId11"/>
    <p:sldId id="318" r:id="rId12"/>
    <p:sldId id="319" r:id="rId13"/>
    <p:sldId id="324" r:id="rId14"/>
    <p:sldId id="315" r:id="rId15"/>
    <p:sldId id="322" r:id="rId16"/>
    <p:sldId id="325" r:id="rId17"/>
    <p:sldId id="28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90"/>
      </p:cViewPr>
      <p:guideLst>
        <p:guide/>
        <p:guide orient="horz"/>
        <p:guide orient="horz" pos="4320"/>
        <p:guide orient="horz" pos="2128"/>
        <p:guide pos="3906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7676"/>
            <a:ext cx="12192000" cy="710716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5720" y="4418847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工资管理系统</a:t>
            </a:r>
            <a:endParaRPr lang="zh-CN" altLang="en-US" sz="3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527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汇报</a:t>
            </a:r>
            <a:r>
              <a:rPr lang="zh-CN" altLang="en-US" sz="2000" dirty="0">
                <a:solidFill>
                  <a:srgbClr val="29547B"/>
                </a:solidFill>
              </a:rPr>
              <a:t>日期：</a:t>
            </a:r>
            <a:fld id="{B2CF2A33-451D-44B3-A729-935AED514394}" type="datetime2">
              <a:rPr lang="zh-CN" altLang="en-US" sz="2000" dirty="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2475" y="5255517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汇报人：</a:t>
              </a:r>
              <a:r>
                <a:rPr lang="zh-CN" altLang="en-US" sz="2000" dirty="0">
                  <a:solidFill>
                    <a:schemeClr val="bg1"/>
                  </a:solidFill>
                  <a:sym typeface="+mn-ea"/>
                </a:rPr>
                <a:t>李喆</a:t>
              </a:r>
              <a:endParaRPr lang="zh-CN" altLang="en-US" sz="20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2476" y="5963118"/>
            <a:ext cx="7125335" cy="461645"/>
            <a:chOff x="-2724551" y="5870574"/>
            <a:chExt cx="6801867" cy="461645"/>
          </a:xfrm>
        </p:grpSpPr>
        <p:sp>
          <p:nvSpPr>
            <p:cNvPr id="24" name="矩形: 圆角 23"/>
            <p:cNvSpPr/>
            <p:nvPr/>
          </p:nvSpPr>
          <p:spPr>
            <a:xfrm>
              <a:off x="-2724551" y="5870574"/>
              <a:ext cx="6683663" cy="46164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-2724551" y="5901689"/>
              <a:ext cx="6801867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小组成员：林志跃，詹宏远，汪晓松，杨名瑞，周建松，</a:t>
              </a:r>
              <a:r>
                <a:rPr lang="zh-CN" altLang="en-US" sz="2000" dirty="0">
                  <a:solidFill>
                    <a:schemeClr val="bg1"/>
                  </a:solidFill>
                  <a:sym typeface="+mn-ea"/>
                </a:rPr>
                <a:t>刘云</a:t>
              </a:r>
              <a:endParaRPr lang="zh-CN" altLang="en-US" sz="2000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2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3"/>
            </p:custDataLst>
          </p:nvPr>
        </p:nvSpPr>
        <p:spPr>
          <a:xfrm>
            <a:off x="6933948" y="3426849"/>
            <a:ext cx="13004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代码</a:t>
            </a:r>
            <a:endParaRPr lang="zh-CN" altLang="en-US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4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5"/>
            </p:custDataLst>
          </p:nvPr>
        </p:nvSpPr>
        <p:spPr>
          <a:xfrm>
            <a:off x="5946751" y="2038417"/>
            <a:ext cx="156591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  <a:endParaRPr lang="en-US" altLang="zh-CN" sz="7200" b="1" dirty="0">
              <a:latin typeface="书体坊安景臣钢笔行书" panose="02010601030101010101" pitchFamily="2" charset="-122"/>
              <a:ea typeface="书体坊安景臣钢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6" grpId="0"/>
      <p:bldP spid="16" grpId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-150" r="4288"/>
          <a:stretch>
            <a:fillRect/>
          </a:stretch>
        </p:blipFill>
        <p:spPr>
          <a:xfrm>
            <a:off x="5859145" y="811530"/>
            <a:ext cx="6235700" cy="5504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8825" y="883920"/>
            <a:ext cx="4417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文件读取</a:t>
            </a:r>
            <a:endParaRPr lang="zh-CN" altLang="en-US"/>
          </a:p>
          <a:p>
            <a:r>
              <a:rPr lang="zh-CN" altLang="en-US"/>
              <a:t>在识别账号、</a:t>
            </a:r>
            <a:r>
              <a:rPr lang="zh-CN" altLang="en-US">
                <a:sym typeface="+mn-ea"/>
              </a:rPr>
              <a:t>显示、</a:t>
            </a:r>
            <a:r>
              <a:rPr lang="zh-CN" altLang="en-US"/>
              <a:t>查询、修改等功能上均需要这一步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9747" b="1553"/>
          <a:stretch>
            <a:fillRect/>
          </a:stretch>
        </p:blipFill>
        <p:spPr>
          <a:xfrm>
            <a:off x="0" y="3435350"/>
            <a:ext cx="6009005" cy="3422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8825" y="2628265"/>
            <a:ext cx="3689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文件写入</a:t>
            </a:r>
            <a:endParaRPr lang="zh-CN" altLang="en-US"/>
          </a:p>
          <a:p>
            <a:r>
              <a:rPr lang="zh-CN" altLang="en-US"/>
              <a:t>一般用于员工信息修改和增删员工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" y="2587625"/>
            <a:ext cx="4778375" cy="3849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4674" t="9564" r="8961" b="12328"/>
          <a:stretch>
            <a:fillRect/>
          </a:stretch>
        </p:blipFill>
        <p:spPr>
          <a:xfrm>
            <a:off x="316230" y="-300990"/>
            <a:ext cx="3813810" cy="288861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289550" y="201295"/>
            <a:ext cx="5719445" cy="5196205"/>
            <a:chOff x="5658" y="0"/>
            <a:chExt cx="9958" cy="934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rcRect l="2980" t="60942"/>
            <a:stretch>
              <a:fillRect/>
            </a:stretch>
          </p:blipFill>
          <p:spPr>
            <a:xfrm>
              <a:off x="5658" y="7406"/>
              <a:ext cx="7945" cy="19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8" y="0"/>
              <a:ext cx="9959" cy="7406"/>
            </a:xfrm>
            <a:prstGeom prst="rect">
              <a:avLst/>
            </a:prstGeom>
          </p:spPr>
        </p:pic>
      </p:grpSp>
      <p:cxnSp>
        <p:nvCxnSpPr>
          <p:cNvPr id="13" name="直接箭头连接符 12"/>
          <p:cNvCxnSpPr/>
          <p:nvPr/>
        </p:nvCxnSpPr>
        <p:spPr>
          <a:xfrm flipH="1">
            <a:off x="3267710" y="2299970"/>
            <a:ext cx="565150" cy="4121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996055" y="1034415"/>
            <a:ext cx="1226820" cy="9493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674" t="9564" r="8961" b="12328"/>
          <a:stretch>
            <a:fillRect/>
          </a:stretch>
        </p:blipFill>
        <p:spPr>
          <a:xfrm>
            <a:off x="316230" y="-300990"/>
            <a:ext cx="4263390" cy="322897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1580515" y="2836545"/>
            <a:ext cx="144145" cy="584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4" idx="1"/>
          </p:cNvCxnSpPr>
          <p:nvPr/>
        </p:nvCxnSpPr>
        <p:spPr>
          <a:xfrm flipV="1">
            <a:off x="3181350" y="2115185"/>
            <a:ext cx="2421255" cy="6927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" y="3491865"/>
            <a:ext cx="5941060" cy="3366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05" y="440690"/>
            <a:ext cx="6495415" cy="33483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0" y="3664390"/>
            <a:ext cx="12192000" cy="1906498"/>
            <a:chOff x="0" y="3664390"/>
            <a:chExt cx="12192000" cy="1906498"/>
          </a:xfrm>
        </p:grpSpPr>
        <p:sp>
          <p:nvSpPr>
            <p:cNvPr id="11" name="矩形 10"/>
            <p:cNvSpPr/>
            <p:nvPr/>
          </p:nvSpPr>
          <p:spPr>
            <a:xfrm>
              <a:off x="0" y="4257676"/>
              <a:ext cx="12192000" cy="1313212"/>
            </a:xfrm>
            <a:prstGeom prst="rect">
              <a:avLst/>
            </a:prstGeom>
            <a:solidFill>
              <a:srgbClr val="1E4D78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占位符 23"/>
            <p:cNvSpPr txBox="1"/>
            <p:nvPr/>
          </p:nvSpPr>
          <p:spPr>
            <a:xfrm>
              <a:off x="8356600" y="4063641"/>
              <a:ext cx="3835400" cy="1107996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>
              <a:lvl1pPr marL="0" indent="0" algn="di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kern="1200">
                  <a:solidFill>
                    <a:schemeClr val="bg1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8000" b="1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REPORT</a:t>
              </a:r>
              <a:endParaRPr lang="zh-CN" altLang="en-US" sz="80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5720" y="4418847"/>
              <a:ext cx="29260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工资管理系统</a:t>
              </a:r>
              <a:endPara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10300" y="3664390"/>
              <a:ext cx="3013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GRADUATION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dirty="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335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2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3"/>
            </p:custDataLst>
          </p:nvPr>
        </p:nvSpPr>
        <p:spPr>
          <a:xfrm>
            <a:off x="7217793" y="3426849"/>
            <a:ext cx="13004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概述</a:t>
            </a:r>
            <a:endParaRPr lang="zh-CN" altLang="en-US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4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5"/>
            </p:custDataLst>
          </p:nvPr>
        </p:nvSpPr>
        <p:spPr>
          <a:xfrm>
            <a:off x="5946751" y="2038417"/>
            <a:ext cx="156591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  <a:endParaRPr lang="en-US" altLang="zh-CN" sz="7200" b="1" dirty="0">
              <a:latin typeface="书体坊安景臣钢笔行书" panose="02010601030101010101" pitchFamily="2" charset="-122"/>
              <a:ea typeface="书体坊安景臣钢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392360"/>
            <a:ext cx="2570853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按照需求规定</a:t>
            </a:r>
            <a:endParaRPr lang="zh-CN" altLang="en-US" sz="2800" spc="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40080" y="2378710"/>
            <a:ext cx="5655310" cy="278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我们要求公司员工在该系统上拥有对应的工号（账号）和密码登录系统，通过查看个人信息以及工资，同时员工可独自修改自己账号密码。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管理人员负责整个系统的数据输入和输出，根据员工工作结果，每月调整员工的工资，并得出对应的税金。同时负责员工账号的增删，修改信息以及重置密码。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2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3"/>
            </p:custDataLst>
          </p:nvPr>
        </p:nvSpPr>
        <p:spPr>
          <a:xfrm>
            <a:off x="7071743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系统框架</a:t>
            </a:r>
            <a:endParaRPr lang="zh-CN" altLang="en-US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4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5"/>
            </p:custDataLst>
          </p:nvPr>
        </p:nvSpPr>
        <p:spPr>
          <a:xfrm>
            <a:off x="5946751" y="2038417"/>
            <a:ext cx="156591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  <a:endParaRPr lang="en-US" altLang="zh-CN" sz="7200" b="1" dirty="0">
              <a:latin typeface="书体坊安景臣钢笔行书" panose="02010601030101010101" pitchFamily="2" charset="-122"/>
              <a:ea typeface="书体坊安景臣钢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1529080"/>
            <a:ext cx="9563100" cy="45624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570595" y="3193415"/>
            <a:ext cx="1276350" cy="26263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11" idx="1"/>
            <a:endCxn id="9" idx="3"/>
          </p:cNvCxnSpPr>
          <p:nvPr/>
        </p:nvCxnSpPr>
        <p:spPr>
          <a:xfrm flipH="1">
            <a:off x="1647825" y="2285365"/>
            <a:ext cx="2475230" cy="502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6385" y="2603500"/>
            <a:ext cx="136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tooltip="" action="ppaction://hlinksldjump"/>
              </a:rPr>
              <a:t>登录界面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23055" y="1753235"/>
            <a:ext cx="7486015" cy="10636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1"/>
            <a:endCxn id="13" idx="3"/>
          </p:cNvCxnSpPr>
          <p:nvPr/>
        </p:nvCxnSpPr>
        <p:spPr>
          <a:xfrm flipH="1" flipV="1">
            <a:off x="1513205" y="3600450"/>
            <a:ext cx="7057390" cy="906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hlinkClick r:id="rId3" tooltip="" action="ppaction://hlinksldjump"/>
          </p:cNvPr>
          <p:cNvSpPr txBox="1"/>
          <p:nvPr/>
        </p:nvSpPr>
        <p:spPr>
          <a:xfrm>
            <a:off x="286385" y="3416300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3" tooltip="" action="ppaction://hlinksldjump"/>
              </a:rPr>
              <a:t>个人信息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16" idx="3"/>
          </p:cNvCxnSpPr>
          <p:nvPr/>
        </p:nvCxnSpPr>
        <p:spPr>
          <a:xfrm flipH="1">
            <a:off x="1407160" y="4456430"/>
            <a:ext cx="2047240" cy="6115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454400" y="3037840"/>
            <a:ext cx="4735195" cy="28371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85" y="4468495"/>
            <a:ext cx="1120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4" tooltip="" action="ppaction://hlinksldjump"/>
              </a:rPr>
              <a:t>查找系统</a:t>
            </a:r>
            <a:r>
              <a:rPr lang="zh-CN" altLang="en-US"/>
              <a:t>和</a:t>
            </a:r>
            <a:endParaRPr lang="zh-CN" altLang="en-US"/>
          </a:p>
          <a:p>
            <a:r>
              <a:rPr lang="zh-CN" altLang="en-US">
                <a:sym typeface="+mn-ea"/>
                <a:hlinkClick r:id="rId5" tooltip="" action="ppaction://hlinksldjump"/>
              </a:rPr>
              <a:t>管理系统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4010" y="1363345"/>
            <a:ext cx="1131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根据对象跟踪图划分版块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8825" y="883920"/>
            <a:ext cx="44170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登录</a:t>
            </a:r>
            <a:r>
              <a:rPr lang="zh-CN" altLang="en-US"/>
              <a:t>界面</a:t>
            </a:r>
            <a:endParaRPr lang="zh-CN" altLang="en-US"/>
          </a:p>
          <a:p>
            <a:r>
              <a:rPr lang="zh-CN" altLang="en-US"/>
              <a:t>账号类似分为员工和管理人员，通过登录账号类型分配权限。</a:t>
            </a:r>
            <a:endParaRPr lang="zh-CN" altLang="en-US"/>
          </a:p>
          <a:p>
            <a:r>
              <a:rPr lang="zh-CN" altLang="en-US"/>
              <a:t>识别用户名与文件账号逐一对应，再验证密码是否一致。</a:t>
            </a:r>
            <a:endParaRPr lang="zh-CN" altLang="en-US"/>
          </a:p>
          <a:p>
            <a:r>
              <a:rPr lang="zh-CN" altLang="en-US"/>
              <a:t>账号不存在和密码错误会弹出窗口提示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0"/>
            <a:ext cx="4438650" cy="3076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376295"/>
            <a:ext cx="4572000" cy="3114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8760" y="5536565"/>
            <a:ext cx="489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3" tooltip="" action="ppaction://hlinksldjump"/>
              </a:rPr>
              <a:t>back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60465" y="584200"/>
            <a:ext cx="44170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ym typeface="+mn-ea"/>
              </a:rPr>
              <a:t>个人信息系统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仅可以看个人工资工龄等个人信息，和自己修改账号密码，同样也可会判断新旧密码是否一致的情况。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一般员工账号只能查看个人信息，或者修改个人账号密码，其他模块功能无法使用。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8929" t="8954" b="-810"/>
          <a:stretch>
            <a:fillRect/>
          </a:stretch>
        </p:blipFill>
        <p:spPr>
          <a:xfrm>
            <a:off x="232410" y="361950"/>
            <a:ext cx="4295140" cy="3244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3798570"/>
            <a:ext cx="4634230" cy="278892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4385" y="2517775"/>
            <a:ext cx="2808605" cy="67056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976610" y="5854065"/>
            <a:ext cx="489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"/>
              </a:rPr>
              <a:t>back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6710" y="200660"/>
            <a:ext cx="4417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0400" y="581660"/>
            <a:ext cx="385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员工信息查询系统</a:t>
            </a:r>
            <a:endParaRPr lang="zh-CN" altLang="en-US"/>
          </a:p>
          <a:p>
            <a:r>
              <a:rPr lang="zh-CN" altLang="en-US"/>
              <a:t>通过一名或多名员工的工号和姓名，快速查询和了解其相关信息。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该模块应该增添修改功能，使得管理人员可以针对该员工快速调整工资，职位等相关信息，本质上和管理系统功能类似。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200660"/>
            <a:ext cx="5810250" cy="38760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30155" y="5854065"/>
            <a:ext cx="489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"/>
              </a:rPr>
              <a:t>back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1554460" y="6222365"/>
            <a:ext cx="637540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6710" y="200660"/>
            <a:ext cx="44170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员工管理系统</a:t>
            </a:r>
            <a:endParaRPr lang="zh-CN" altLang="en-US">
              <a:sym typeface="+mn-ea"/>
            </a:endParaRPr>
          </a:p>
          <a:p>
            <a:r>
              <a:rPr lang="zh-CN" altLang="en-US"/>
              <a:t>该系统核心功能在该员工信息管理上，管理人员可以通过该界面了解所有员工的工资信息，并做出修改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鼠标选定员工后，按</a:t>
            </a:r>
            <a:r>
              <a:rPr lang="en-US" altLang="zh-CN"/>
              <a:t>“</a:t>
            </a:r>
            <a:r>
              <a:rPr lang="zh-CN" altLang="en-US"/>
              <a:t>获取行信息</a:t>
            </a:r>
            <a:r>
              <a:rPr lang="en-US" altLang="zh-CN"/>
              <a:t>”</a:t>
            </a:r>
            <a:r>
              <a:rPr lang="zh-CN" altLang="en-US"/>
              <a:t>，在修改员工信息栏修改内容后，再按</a:t>
            </a:r>
            <a:r>
              <a:rPr lang="en-US" altLang="zh-CN"/>
              <a:t>“</a:t>
            </a:r>
            <a:r>
              <a:rPr lang="zh-CN" altLang="en-US"/>
              <a:t>修改员工信息</a:t>
            </a:r>
            <a:r>
              <a:rPr lang="en-US" altLang="zh-CN"/>
              <a:t>”</a:t>
            </a:r>
            <a:r>
              <a:rPr lang="zh-CN" altLang="en-US"/>
              <a:t>即可完成修改。</a:t>
            </a:r>
            <a:endParaRPr lang="zh-CN" altLang="en-US"/>
          </a:p>
          <a:p>
            <a:r>
              <a:rPr lang="zh-CN" altLang="en-US"/>
              <a:t>填写员工信息后按</a:t>
            </a:r>
            <a:r>
              <a:rPr lang="en-US" altLang="zh-CN"/>
              <a:t>“</a:t>
            </a:r>
            <a:r>
              <a:rPr lang="zh-CN" altLang="en-US"/>
              <a:t>增加员工信息</a:t>
            </a:r>
            <a:r>
              <a:rPr lang="en-US" altLang="zh-CN"/>
              <a:t>”</a:t>
            </a:r>
            <a:r>
              <a:rPr lang="zh-CN" altLang="en-US"/>
              <a:t>即可输入新员工资料</a:t>
            </a:r>
            <a:endParaRPr lang="zh-CN" altLang="en-US"/>
          </a:p>
          <a:p>
            <a:r>
              <a:rPr lang="zh-CN" altLang="en-US">
                <a:sym typeface="+mn-ea"/>
              </a:rPr>
              <a:t>鼠标选定员工后，按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删除员工信息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即可清除旧员工资料。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工资总数，人员总数，税金和税金总数是内部函数统计而得，无法通过该界面修改，实现封装。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0"/>
            <a:ext cx="6858635" cy="4413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24515" y="5854065"/>
            <a:ext cx="489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"/>
              </a:rPr>
              <a:t>back</a:t>
            </a:r>
            <a:endParaRPr lang="en-US" altLang="zh-CN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ISLIDE.VECTOR" val="676fecc8-5938-4c2a-98aa-ea8df123951c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ISLIDE.VECTOR" val="676fecc8-5938-4c2a-98aa-ea8df123951c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WPS 演示</Application>
  <PresentationFormat>宽屏</PresentationFormat>
  <Paragraphs>110</Paragraphs>
  <Slides>14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Medium</vt:lpstr>
      <vt:lpstr>Calibri</vt:lpstr>
      <vt:lpstr>方正清刻本悦宋简体</vt:lpstr>
      <vt:lpstr>华文细黑</vt:lpstr>
      <vt:lpstr>思源黑体 CN Light</vt:lpstr>
      <vt:lpstr>方正粗宋简体</vt:lpstr>
      <vt:lpstr>等线</vt:lpstr>
      <vt:lpstr>微软雅黑</vt:lpstr>
      <vt:lpstr>Arial Unicode MS</vt:lpstr>
      <vt:lpstr>等线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#我为母校送模板#</dc:title>
  <dc:creator>龙 信合</dc:creator>
  <cp:keywords>51PPT模板网</cp:keywords>
  <cp:lastModifiedBy>楚冥</cp:lastModifiedBy>
  <cp:revision>247</cp:revision>
  <dcterms:created xsi:type="dcterms:W3CDTF">2019-03-24T06:22:00Z</dcterms:created>
  <dcterms:modified xsi:type="dcterms:W3CDTF">2021-06-25T13:41:50Z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2019-04-16T05:30:17.5318041Z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53ed71aa-9a33-4ddb-9a98-5b4729cfeda3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2052-11.1.0.10640</vt:lpwstr>
  </property>
  <property fmtid="{D5CDD505-2E9C-101B-9397-08002B2CF9AE}" pid="12" name="ICV">
    <vt:lpwstr>FC27B5505E3944CBBFEF91FCC8D15C5E</vt:lpwstr>
  </property>
</Properties>
</file>